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6" r:id="rId3"/>
    <p:sldId id="257" r:id="rId4"/>
    <p:sldId id="260" r:id="rId5"/>
    <p:sldId id="261" r:id="rId6"/>
    <p:sldId id="259" r:id="rId7"/>
    <p:sldId id="258" r:id="rId8"/>
    <p:sldId id="283" r:id="rId9"/>
    <p:sldId id="285" r:id="rId10"/>
    <p:sldId id="286" r:id="rId11"/>
    <p:sldId id="284" r:id="rId12"/>
    <p:sldId id="287" r:id="rId13"/>
    <p:sldId id="291" r:id="rId14"/>
    <p:sldId id="292" r:id="rId15"/>
    <p:sldId id="294" r:id="rId16"/>
    <p:sldId id="293" r:id="rId17"/>
    <p:sldId id="282" r:id="rId18"/>
    <p:sldId id="262" r:id="rId19"/>
    <p:sldId id="263" r:id="rId20"/>
    <p:sldId id="265" r:id="rId21"/>
    <p:sldId id="266" r:id="rId22"/>
    <p:sldId id="267" r:id="rId23"/>
    <p:sldId id="26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9"/>
    <p:restoredTop sz="96327"/>
  </p:normalViewPr>
  <p:slideViewPr>
    <p:cSldViewPr snapToGrid="0">
      <p:cViewPr>
        <p:scale>
          <a:sx n="58" d="100"/>
          <a:sy n="58" d="100"/>
        </p:scale>
        <p:origin x="2824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F737-0DDD-6BBB-F883-B9D7583DBA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t"/>
          <a:lstStyle>
            <a:lvl1pPr algn="ctr">
              <a:defRPr sz="6000" b="0" i="0">
                <a:latin typeface="Palatino" pitchFamily="2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442C-D3F3-6F23-6131-3FA3936C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32A4-19D7-3D45-83F8-692262AB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87D94-77D9-F088-682D-9E67AB12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7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F8A3-30BE-46BD-5C33-E9171DA5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alatin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BDED-3E3A-9375-509E-71197986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alatino" pitchFamily="2" charset="0"/>
              </a:defRPr>
            </a:lvl1pPr>
            <a:lvl2pPr>
              <a:defRPr b="0" i="0">
                <a:latin typeface="Palatino" pitchFamily="2" charset="0"/>
              </a:defRPr>
            </a:lvl2pPr>
            <a:lvl3pPr>
              <a:defRPr b="0" i="0">
                <a:latin typeface="Palatino" pitchFamily="2" charset="0"/>
              </a:defRPr>
            </a:lvl3pPr>
            <a:lvl4pPr>
              <a:defRPr b="0" i="0">
                <a:latin typeface="Palatino" pitchFamily="2" charset="0"/>
              </a:defRPr>
            </a:lvl4pPr>
            <a:lvl5pPr>
              <a:defRPr b="0" i="0">
                <a:latin typeface="Palatin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EEBC2-FB4F-FDC2-CF8C-975D6F9E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AE227-C59F-7332-310D-A799F0D5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7D6F7-A28B-D541-B0CC-02742CB6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4766-12B7-4C49-05D6-9714EC64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Palatin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B1999-C7AB-182C-6FE7-1D95601C4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1FAC-B66F-E9D0-E2FF-562FE635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8421-294B-B2B7-B5EA-25C3652F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9A78-E99D-215C-1B85-1EDA3F2A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C720-5C8C-D127-1460-D0F0690C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alatin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549E-630B-55E6-F2C9-D4C3FC674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alatino" pitchFamily="2" charset="0"/>
              </a:defRPr>
            </a:lvl1pPr>
            <a:lvl2pPr>
              <a:defRPr b="0" i="0">
                <a:latin typeface="Palatino" pitchFamily="2" charset="0"/>
              </a:defRPr>
            </a:lvl2pPr>
            <a:lvl3pPr>
              <a:defRPr b="0" i="0">
                <a:latin typeface="Palatino" pitchFamily="2" charset="0"/>
              </a:defRPr>
            </a:lvl3pPr>
            <a:lvl4pPr>
              <a:defRPr b="0" i="0">
                <a:latin typeface="Palatino" pitchFamily="2" charset="0"/>
              </a:defRPr>
            </a:lvl4pPr>
            <a:lvl5pPr>
              <a:defRPr b="0" i="0">
                <a:latin typeface="Palatin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B410D-4B72-65C8-F398-D9D57F7B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alatino" pitchFamily="2" charset="0"/>
              </a:defRPr>
            </a:lvl1pPr>
            <a:lvl2pPr>
              <a:defRPr b="0" i="0">
                <a:latin typeface="Palatino" pitchFamily="2" charset="0"/>
              </a:defRPr>
            </a:lvl2pPr>
            <a:lvl3pPr>
              <a:defRPr b="0" i="0">
                <a:latin typeface="Palatino" pitchFamily="2" charset="0"/>
              </a:defRPr>
            </a:lvl3pPr>
            <a:lvl4pPr>
              <a:defRPr b="0" i="0">
                <a:latin typeface="Palatino" pitchFamily="2" charset="0"/>
              </a:defRPr>
            </a:lvl4pPr>
            <a:lvl5pPr>
              <a:defRPr b="0" i="0">
                <a:latin typeface="Palatin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3A289-1643-2DE8-D920-EA61C6E2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4644-25D5-43AF-EFF6-E3F3D237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90A0F-D0E4-606E-991B-DB98040E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91CF-A99B-2171-E1FB-5322950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alatin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80C15-0CFA-FE54-419A-A3D4FEEB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F0365-6C63-F25D-3C1F-0145036D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2875-857D-A82D-44EC-67BF7AC0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AD2B1-0696-FABA-CD11-B153A220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DFBD2-1485-6564-52B5-56818D66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F6D0C-4888-F4ED-0BB6-21B7A8F1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9E30-029B-797E-902B-9F0A018A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Palatin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322D-386B-73E0-460F-CE9370A0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Palatino" pitchFamily="2" charset="0"/>
              </a:defRPr>
            </a:lvl1pPr>
            <a:lvl2pPr>
              <a:defRPr sz="2800" b="0" i="0">
                <a:latin typeface="Palatino" pitchFamily="2" charset="0"/>
              </a:defRPr>
            </a:lvl2pPr>
            <a:lvl3pPr>
              <a:defRPr sz="2400" b="0" i="0">
                <a:latin typeface="Palatino" pitchFamily="2" charset="0"/>
              </a:defRPr>
            </a:lvl3pPr>
            <a:lvl4pPr>
              <a:defRPr sz="2000" b="0" i="0">
                <a:latin typeface="Palatino" pitchFamily="2" charset="0"/>
              </a:defRPr>
            </a:lvl4pPr>
            <a:lvl5pPr>
              <a:defRPr sz="2000" b="0" i="0">
                <a:latin typeface="Palatino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44591-FCD3-060D-2B5D-14CD6D6F8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Palatino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D68D1-342E-2BE6-B486-7AF02893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C5A4C-6CE0-F737-4126-A95A450A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D40F4-C462-96EC-00E7-61C4D2C1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0976-61A1-A396-A2E0-0453C6BC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Palatin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F808A-7266-29F2-1EAD-4C3781A0F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Palatino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E5C57-9D2C-8FAB-BE58-AD3AE7723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Palatino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4AB24-0F87-9097-E83A-179DB606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2F2-2303-5745-9755-169638B09E1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C92BA-3B44-C523-81A7-05DC7950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101F2-26CE-F976-D2F9-B8E42E98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C895-DCF2-264B-A2E5-230DC3C8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DDAB2D-0906-8F28-2C26-1434E5E95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638"/>
          <a:stretch/>
        </p:blipFill>
        <p:spPr>
          <a:xfrm rot="5400000">
            <a:off x="2666998" y="-2667000"/>
            <a:ext cx="6858000" cy="12191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8CAB0-B62C-8AFE-2FF8-E48EFF371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r>
              <a:rPr lang="en-US" dirty="0"/>
              <a:t>April  20,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E064-3008-87AE-5D88-C73A88F2E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r>
              <a:rPr lang="en-US" dirty="0"/>
              <a:t>Palo Alto Chamber of Commerce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E78E-B464-857D-DEBB-0B15FBA99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fld id="{44FFC895-DCF2-264B-A2E5-230DC3C81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082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52B1-49D0-6F95-CF00-66F8EFFDD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7569"/>
            <a:ext cx="12192000" cy="3102394"/>
          </a:xfrm>
        </p:spPr>
        <p:txBody>
          <a:bodyPr/>
          <a:lstStyle/>
          <a:p>
            <a:r>
              <a:rPr lang="en-US" dirty="0">
                <a:latin typeface="Palatino" pitchFamily="2" charset="0"/>
              </a:rPr>
              <a:t>43</a:t>
            </a:r>
            <a:r>
              <a:rPr lang="en-US" baseline="30000" dirty="0">
                <a:latin typeface="Palatino" pitchFamily="2" charset="0"/>
              </a:rPr>
              <a:t>rd</a:t>
            </a:r>
            <a:r>
              <a:rPr lang="en-US" dirty="0">
                <a:latin typeface="Palatino" pitchFamily="2" charset="0"/>
              </a:rPr>
              <a:t> Annual</a:t>
            </a:r>
            <a:br>
              <a:rPr lang="en-US" dirty="0">
                <a:latin typeface="Palatino" pitchFamily="2" charset="0"/>
              </a:rPr>
            </a:br>
            <a:r>
              <a:rPr lang="en-US" dirty="0">
                <a:latin typeface="Palatino" pitchFamily="2" charset="0"/>
              </a:rPr>
              <a:t>Tall Tree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8E5FA-DD38-1DDB-EBFE-3692D60A0A0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324710"/>
            <a:ext cx="12191999" cy="58210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latin typeface="Palatino" pitchFamily="2" charset="0"/>
              </a:rPr>
              <a:t>Presented by: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67640-302E-0CDF-CA3D-09E45E60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9101939">
            <a:off x="-103403" y="-810327"/>
            <a:ext cx="2323105" cy="3681229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3C5A062-A1CD-53A5-8FFF-D2417353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1" y="2210424"/>
            <a:ext cx="880191" cy="1982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6111E-1A35-7946-FABE-38CDF4E0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9720282">
            <a:off x="10175619" y="4064223"/>
            <a:ext cx="2323105" cy="3681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4715C6-51B3-1B03-FD84-4964DBCD7402}"/>
              </a:ext>
            </a:extLst>
          </p:cNvPr>
          <p:cNvSpPr txBox="1"/>
          <p:nvPr/>
        </p:nvSpPr>
        <p:spPr>
          <a:xfrm>
            <a:off x="0" y="5768101"/>
            <a:ext cx="12191999" cy="10254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Palatino" pitchFamily="2" charset="0"/>
              </a:rPr>
              <a:t>APRIL 20, 2023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Palatino" pitchFamily="2" charset="0"/>
              </a:rPr>
              <a:t>Oshman</a:t>
            </a:r>
            <a:r>
              <a:rPr lang="en-US" dirty="0">
                <a:latin typeface="Palatino" pitchFamily="2" charset="0"/>
              </a:rPr>
              <a:t> Family JCC | 3921 Fabian Way, Palo Alto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E87204D-9489-D562-4A3E-E340CD8E0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95" y="4680174"/>
            <a:ext cx="5385419" cy="70346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430EA29-F43C-2447-1695-33E3F111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494" y="4623038"/>
            <a:ext cx="1466460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4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E59EF-AD44-EE8C-0E62-D73FA95E0348}"/>
              </a:ext>
            </a:extLst>
          </p:cNvPr>
          <p:cNvSpPr txBox="1"/>
          <p:nvPr/>
        </p:nvSpPr>
        <p:spPr>
          <a:xfrm>
            <a:off x="0" y="2305615"/>
            <a:ext cx="12192000" cy="224676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000" dirty="0">
                <a:latin typeface="Palatino" pitchFamily="2" charset="0"/>
              </a:rPr>
              <a:t>Thank You to our</a:t>
            </a:r>
          </a:p>
          <a:p>
            <a:pPr algn="ctr"/>
            <a:r>
              <a:rPr lang="en-US" sz="3600" b="1" dirty="0">
                <a:latin typeface="Palatino" pitchFamily="2" charset="0"/>
              </a:rPr>
              <a:t>CHAMBER BENEFACTORS</a:t>
            </a:r>
          </a:p>
          <a:p>
            <a:pPr algn="ctr"/>
            <a:endParaRPr lang="en-US" sz="1400" dirty="0">
              <a:latin typeface="Palatino" pitchFamily="2" charset="0"/>
            </a:endParaRPr>
          </a:p>
          <a:p>
            <a:pPr algn="ctr"/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E0DFB45-2508-10BC-0ABC-EEB41D02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124180"/>
            <a:ext cx="4616450" cy="6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083D0-DFD4-8815-9D55-225E24E1D9F2}"/>
              </a:ext>
            </a:extLst>
          </p:cNvPr>
          <p:cNvGrpSpPr/>
          <p:nvPr/>
        </p:nvGrpSpPr>
        <p:grpSpPr>
          <a:xfrm>
            <a:off x="-234950" y="-254000"/>
            <a:ext cx="4300147" cy="4300147"/>
            <a:chOff x="-234950" y="-254000"/>
            <a:chExt cx="4610100" cy="46101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6576189-6517-5C5C-1B37-42B1BE6CF6D7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81F612-EC4B-EF48-4AFF-5854548AA96C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C58F1-9F67-1C97-2782-6AE04FA59530}"/>
              </a:ext>
            </a:extLst>
          </p:cNvPr>
          <p:cNvGrpSpPr/>
          <p:nvPr/>
        </p:nvGrpSpPr>
        <p:grpSpPr>
          <a:xfrm>
            <a:off x="2267031" y="3875233"/>
            <a:ext cx="4054592" cy="4054592"/>
            <a:chOff x="4108450" y="3219450"/>
            <a:chExt cx="4502150" cy="4502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1D3C41-BFF5-0EBB-7F7F-2BDF63F471F9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3D1046-867B-7DD3-6F9C-5B3DC568F8A9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7CC0-915A-0203-9822-A183D9475911}"/>
              </a:ext>
            </a:extLst>
          </p:cNvPr>
          <p:cNvGrpSpPr/>
          <p:nvPr/>
        </p:nvGrpSpPr>
        <p:grpSpPr>
          <a:xfrm>
            <a:off x="8685905" y="-929192"/>
            <a:ext cx="3803650" cy="3803650"/>
            <a:chOff x="7359650" y="-563953"/>
            <a:chExt cx="4610100" cy="461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176AD-B9AE-72B6-A9FC-19475A2EAB35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9DC03-9EAA-79EB-2845-0002A271281D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11">
            <a:extLst>
              <a:ext uri="{FF2B5EF4-FFF2-40B4-BE49-F238E27FC236}">
                <a16:creationId xmlns:a16="http://schemas.microsoft.com/office/drawing/2014/main" id="{98BDB6B6-9E00-A40A-6225-3A024CEB8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22990" y="469586"/>
            <a:ext cx="2253280" cy="1401199"/>
          </a:xfrm>
          <a:prstGeom prst="rect">
            <a:avLst/>
          </a:prstGeom>
          <a:effectLst>
            <a:softEdge rad="41168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B0E67A4-C4EB-DF28-CF35-80D0A7E7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27059" y="178709"/>
            <a:ext cx="2975605" cy="191288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C0136E3-6106-4BA2-CD80-C6C70F65E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472" y="4968293"/>
            <a:ext cx="3683937" cy="125253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AC5DC63E-EE81-E65F-B458-130EFCA12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846" y="2324927"/>
            <a:ext cx="1292626" cy="121462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724A8-45A0-1DB5-AF59-1367C3313298}"/>
              </a:ext>
            </a:extLst>
          </p:cNvPr>
          <p:cNvGrpSpPr/>
          <p:nvPr/>
        </p:nvGrpSpPr>
        <p:grpSpPr>
          <a:xfrm>
            <a:off x="8189408" y="3501162"/>
            <a:ext cx="4300147" cy="4300147"/>
            <a:chOff x="-234950" y="-254000"/>
            <a:chExt cx="4610100" cy="4610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5D43BC-5FB3-766D-A1D9-C62CCB384900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6AAE5-46C4-944A-0814-50FAE479ABAA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644780-BF6F-3E92-4F27-C7F1C0713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086" y="5373962"/>
            <a:ext cx="3292689" cy="65853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CAB28-985D-E2C5-4725-955B9AECD54B}"/>
              </a:ext>
            </a:extLst>
          </p:cNvPr>
          <p:cNvGrpSpPr/>
          <p:nvPr/>
        </p:nvGrpSpPr>
        <p:grpSpPr>
          <a:xfrm>
            <a:off x="4275236" y="-446222"/>
            <a:ext cx="4054592" cy="4054592"/>
            <a:chOff x="4108450" y="3219450"/>
            <a:chExt cx="4502150" cy="450215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FD7EF7-CD82-1A7D-9192-DD01205B7487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FD6DCDB-F75C-8469-92C0-885B0F9B9323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576FEE21-5C97-1EB9-DE25-3FB78D75A6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8359" y="917038"/>
            <a:ext cx="3206527" cy="2531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425760-7A7A-156C-76FF-31DC3104E11C}"/>
              </a:ext>
            </a:extLst>
          </p:cNvPr>
          <p:cNvSpPr txBox="1"/>
          <p:nvPr/>
        </p:nvSpPr>
        <p:spPr>
          <a:xfrm>
            <a:off x="4819736" y="1256619"/>
            <a:ext cx="303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DM Sans Medium" pitchFamily="2" charset="77"/>
              </a:rPr>
              <a:t>P A L O   A L T O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F999D76-E96D-FD79-8EB4-DDA3517DE5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937" t="37297" r="9858" b="37599"/>
          <a:stretch/>
        </p:blipFill>
        <p:spPr>
          <a:xfrm>
            <a:off x="4787587" y="1778684"/>
            <a:ext cx="3029889" cy="5401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697F25-4CE6-2833-EBD6-D9193D43E413}"/>
              </a:ext>
            </a:extLst>
          </p:cNvPr>
          <p:cNvSpPr txBox="1"/>
          <p:nvPr/>
        </p:nvSpPr>
        <p:spPr>
          <a:xfrm>
            <a:off x="5210516" y="2323315"/>
            <a:ext cx="260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DM Sans Medium" pitchFamily="2" charset="77"/>
              </a:rPr>
              <a:t>P A L O   A L T O</a:t>
            </a:r>
          </a:p>
        </p:txBody>
      </p:sp>
    </p:spTree>
    <p:extLst>
      <p:ext uri="{BB962C8B-B14F-4D97-AF65-F5344CB8AC3E}">
        <p14:creationId xmlns:p14="http://schemas.microsoft.com/office/powerpoint/2010/main" val="238983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083D0-DFD4-8815-9D55-225E24E1D9F2}"/>
              </a:ext>
            </a:extLst>
          </p:cNvPr>
          <p:cNvGrpSpPr/>
          <p:nvPr/>
        </p:nvGrpSpPr>
        <p:grpSpPr>
          <a:xfrm>
            <a:off x="-234950" y="-254000"/>
            <a:ext cx="4300147" cy="4300147"/>
            <a:chOff x="-234950" y="-254000"/>
            <a:chExt cx="4610100" cy="46101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6576189-6517-5C5C-1B37-42B1BE6CF6D7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81F612-EC4B-EF48-4AFF-5854548AA96C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C58F1-9F67-1C97-2782-6AE04FA59530}"/>
              </a:ext>
            </a:extLst>
          </p:cNvPr>
          <p:cNvGrpSpPr/>
          <p:nvPr/>
        </p:nvGrpSpPr>
        <p:grpSpPr>
          <a:xfrm>
            <a:off x="2940808" y="3501162"/>
            <a:ext cx="4054592" cy="4054592"/>
            <a:chOff x="4108450" y="3219450"/>
            <a:chExt cx="4502150" cy="4502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1D3C41-BFF5-0EBB-7F7F-2BDF63F471F9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3D1046-867B-7DD3-6F9C-5B3DC568F8A9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7CC0-915A-0203-9822-A183D9475911}"/>
              </a:ext>
            </a:extLst>
          </p:cNvPr>
          <p:cNvGrpSpPr/>
          <p:nvPr/>
        </p:nvGrpSpPr>
        <p:grpSpPr>
          <a:xfrm>
            <a:off x="6994388" y="-775700"/>
            <a:ext cx="3803650" cy="3803650"/>
            <a:chOff x="7359650" y="-563953"/>
            <a:chExt cx="4610100" cy="461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176AD-B9AE-72B6-A9FC-19475A2EAB35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9DC03-9EAA-79EB-2845-0002A271281D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724A8-45A0-1DB5-AF59-1367C3313298}"/>
              </a:ext>
            </a:extLst>
          </p:cNvPr>
          <p:cNvGrpSpPr/>
          <p:nvPr/>
        </p:nvGrpSpPr>
        <p:grpSpPr>
          <a:xfrm>
            <a:off x="8539867" y="3501162"/>
            <a:ext cx="4300147" cy="4300147"/>
            <a:chOff x="-234950" y="-254000"/>
            <a:chExt cx="4610100" cy="4610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5D43BC-5FB3-766D-A1D9-C62CCB384900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6AAE5-46C4-944A-0814-50FAE479ABAA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45B6EF98-39B3-664B-111B-C6D7C397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566" y="4340787"/>
            <a:ext cx="1821549" cy="1872119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6A5EBBD6-A09A-3F62-AFF7-7BD831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63" y="4720930"/>
            <a:ext cx="2331587" cy="1347139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8928783A-CE78-BD40-5FA6-DC40F22CB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31" r="16662"/>
          <a:stretch/>
        </p:blipFill>
        <p:spPr>
          <a:xfrm>
            <a:off x="690503" y="412192"/>
            <a:ext cx="2554960" cy="2967762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A300149-2651-58A7-4163-7455E18D1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725" y="301556"/>
            <a:ext cx="3290976" cy="21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AC229D0-F126-F351-BFC4-7D2A04E2C537}"/>
              </a:ext>
            </a:extLst>
          </p:cNvPr>
          <p:cNvGrpSpPr/>
          <p:nvPr/>
        </p:nvGrpSpPr>
        <p:grpSpPr>
          <a:xfrm>
            <a:off x="3813015" y="-722673"/>
            <a:ext cx="3585637" cy="3585637"/>
            <a:chOff x="7359650" y="-563953"/>
            <a:chExt cx="4610100" cy="46101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751CC4-8592-73F6-7730-2B4B576135E0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D83DF4-9722-A782-0AEF-35B7CF372482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083D0-DFD4-8815-9D55-225E24E1D9F2}"/>
              </a:ext>
            </a:extLst>
          </p:cNvPr>
          <p:cNvGrpSpPr/>
          <p:nvPr/>
        </p:nvGrpSpPr>
        <p:grpSpPr>
          <a:xfrm>
            <a:off x="-1031427" y="-722673"/>
            <a:ext cx="4300147" cy="4300147"/>
            <a:chOff x="-234950" y="-254000"/>
            <a:chExt cx="4610100" cy="46101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6576189-6517-5C5C-1B37-42B1BE6CF6D7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81F612-EC4B-EF48-4AFF-5854548AA96C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C58F1-9F67-1C97-2782-6AE04FA59530}"/>
              </a:ext>
            </a:extLst>
          </p:cNvPr>
          <p:cNvGrpSpPr/>
          <p:nvPr/>
        </p:nvGrpSpPr>
        <p:grpSpPr>
          <a:xfrm>
            <a:off x="1759708" y="3746717"/>
            <a:ext cx="4054592" cy="4054592"/>
            <a:chOff x="4108450" y="3219450"/>
            <a:chExt cx="4502150" cy="4502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1D3C41-BFF5-0EBB-7F7F-2BDF63F471F9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3D1046-867B-7DD3-6F9C-5B3DC568F8A9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7CC0-915A-0203-9822-A183D9475911}"/>
              </a:ext>
            </a:extLst>
          </p:cNvPr>
          <p:cNvGrpSpPr/>
          <p:nvPr/>
        </p:nvGrpSpPr>
        <p:grpSpPr>
          <a:xfrm>
            <a:off x="8187934" y="346256"/>
            <a:ext cx="3231218" cy="3231218"/>
            <a:chOff x="7359650" y="-563953"/>
            <a:chExt cx="4610100" cy="461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176AD-B9AE-72B6-A9FC-19475A2EAB35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9DC03-9EAA-79EB-2845-0002A271281D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724A8-45A0-1DB5-AF59-1367C3313298}"/>
              </a:ext>
            </a:extLst>
          </p:cNvPr>
          <p:cNvGrpSpPr/>
          <p:nvPr/>
        </p:nvGrpSpPr>
        <p:grpSpPr>
          <a:xfrm>
            <a:off x="7188375" y="3899342"/>
            <a:ext cx="3231217" cy="3231217"/>
            <a:chOff x="-234950" y="-254000"/>
            <a:chExt cx="4610100" cy="4610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5D43BC-5FB3-766D-A1D9-C62CCB384900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6AAE5-46C4-944A-0814-50FAE479ABAA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3519BA-1CD6-0AAE-4267-D27FC654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7" y="1292948"/>
            <a:ext cx="2410097" cy="54751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87EC0EB-1108-893E-EC79-14D1BF7C0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15" y="1205168"/>
            <a:ext cx="1939835" cy="635296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8A2F595-4C27-1379-CDE3-34297A5BE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436" y="4528864"/>
            <a:ext cx="2329136" cy="232913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516103A-4A2F-96A6-F0E8-511AA0A1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463" y="1840464"/>
            <a:ext cx="1952160" cy="656133"/>
          </a:xfrm>
          <a:prstGeom prst="rect">
            <a:avLst/>
          </a:prstGeom>
        </p:spPr>
      </p:pic>
      <p:pic>
        <p:nvPicPr>
          <p:cNvPr id="23" name="Picture 22" descr="A picture containing text, brass knucks, scissors&#10;&#10;Description automatically generated">
            <a:extLst>
              <a:ext uri="{FF2B5EF4-FFF2-40B4-BE49-F238E27FC236}">
                <a16:creationId xmlns:a16="http://schemas.microsoft.com/office/drawing/2014/main" id="{1A31881E-7EA7-CECF-DD89-665F7AB494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3" t="14610" r="3746" b="13414"/>
          <a:stretch/>
        </p:blipFill>
        <p:spPr>
          <a:xfrm>
            <a:off x="7422448" y="5274590"/>
            <a:ext cx="2763070" cy="5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AC229D0-F126-F351-BFC4-7D2A04E2C537}"/>
              </a:ext>
            </a:extLst>
          </p:cNvPr>
          <p:cNvGrpSpPr/>
          <p:nvPr/>
        </p:nvGrpSpPr>
        <p:grpSpPr>
          <a:xfrm>
            <a:off x="3813015" y="-722673"/>
            <a:ext cx="3585637" cy="3585637"/>
            <a:chOff x="7359650" y="-563953"/>
            <a:chExt cx="4610100" cy="46101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751CC4-8592-73F6-7730-2B4B576135E0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D83DF4-9722-A782-0AEF-35B7CF372482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083D0-DFD4-8815-9D55-225E24E1D9F2}"/>
              </a:ext>
            </a:extLst>
          </p:cNvPr>
          <p:cNvGrpSpPr/>
          <p:nvPr/>
        </p:nvGrpSpPr>
        <p:grpSpPr>
          <a:xfrm>
            <a:off x="-1031427" y="-722673"/>
            <a:ext cx="4300147" cy="4300147"/>
            <a:chOff x="-234950" y="-254000"/>
            <a:chExt cx="4610100" cy="46101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6576189-6517-5C5C-1B37-42B1BE6CF6D7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81F612-EC4B-EF48-4AFF-5854548AA96C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C58F1-9F67-1C97-2782-6AE04FA59530}"/>
              </a:ext>
            </a:extLst>
          </p:cNvPr>
          <p:cNvGrpSpPr/>
          <p:nvPr/>
        </p:nvGrpSpPr>
        <p:grpSpPr>
          <a:xfrm>
            <a:off x="1759708" y="3746717"/>
            <a:ext cx="4054592" cy="4054592"/>
            <a:chOff x="4108450" y="3219450"/>
            <a:chExt cx="4502150" cy="4502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1D3C41-BFF5-0EBB-7F7F-2BDF63F471F9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3D1046-867B-7DD3-6F9C-5B3DC568F8A9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7CC0-915A-0203-9822-A183D9475911}"/>
              </a:ext>
            </a:extLst>
          </p:cNvPr>
          <p:cNvGrpSpPr/>
          <p:nvPr/>
        </p:nvGrpSpPr>
        <p:grpSpPr>
          <a:xfrm>
            <a:off x="8187934" y="346256"/>
            <a:ext cx="3231218" cy="3231218"/>
            <a:chOff x="7359650" y="-563953"/>
            <a:chExt cx="4610100" cy="461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176AD-B9AE-72B6-A9FC-19475A2EAB35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9DC03-9EAA-79EB-2845-0002A271281D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724A8-45A0-1DB5-AF59-1367C3313298}"/>
              </a:ext>
            </a:extLst>
          </p:cNvPr>
          <p:cNvGrpSpPr/>
          <p:nvPr/>
        </p:nvGrpSpPr>
        <p:grpSpPr>
          <a:xfrm>
            <a:off x="7188375" y="3899342"/>
            <a:ext cx="5003625" cy="5003625"/>
            <a:chOff x="-234950" y="-254000"/>
            <a:chExt cx="4610100" cy="4610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5D43BC-5FB3-766D-A1D9-C62CCB384900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6AAE5-46C4-944A-0814-50FAE479ABAA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0CF0F26-68C6-F565-6052-35A9CF4F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04" y="867592"/>
            <a:ext cx="3237071" cy="62489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A9C43C9-AAAF-EB2D-BC16-D64297C6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5" y="761487"/>
            <a:ext cx="2714658" cy="1595606"/>
          </a:xfrm>
          <a:prstGeom prst="rect">
            <a:avLst/>
          </a:prstGeom>
        </p:spPr>
      </p:pic>
      <p:pic>
        <p:nvPicPr>
          <p:cNvPr id="27" name="Picture 26" descr="Text, logo&#10;&#10;Description automatically generated">
            <a:extLst>
              <a:ext uri="{FF2B5EF4-FFF2-40B4-BE49-F238E27FC236}">
                <a16:creationId xmlns:a16="http://schemas.microsoft.com/office/drawing/2014/main" id="{CCD78DD2-43AD-2C24-DAFF-5F0FF614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415" y="5146311"/>
            <a:ext cx="3505200" cy="9526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E0DD76A9-E432-AB57-A5F6-AF3663F682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7" t="33119" r="6367" b="32134"/>
          <a:stretch/>
        </p:blipFill>
        <p:spPr>
          <a:xfrm>
            <a:off x="8513807" y="1458099"/>
            <a:ext cx="2560593" cy="1019561"/>
          </a:xfrm>
          <a:prstGeom prst="rect">
            <a:avLst/>
          </a:prstGeom>
        </p:spPr>
      </p:pic>
      <p:pic>
        <p:nvPicPr>
          <p:cNvPr id="33" name="Picture 32" descr="Text&#10;&#10;Description automatically generated with low confidence">
            <a:extLst>
              <a:ext uri="{FF2B5EF4-FFF2-40B4-BE49-F238E27FC236}">
                <a16:creationId xmlns:a16="http://schemas.microsoft.com/office/drawing/2014/main" id="{D8F89C27-86FE-295A-BE10-CA54DB3D5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54" y="5146310"/>
            <a:ext cx="3737662" cy="12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083D0-DFD4-8815-9D55-225E24E1D9F2}"/>
              </a:ext>
            </a:extLst>
          </p:cNvPr>
          <p:cNvGrpSpPr/>
          <p:nvPr/>
        </p:nvGrpSpPr>
        <p:grpSpPr>
          <a:xfrm>
            <a:off x="-958417" y="-548038"/>
            <a:ext cx="4279900" cy="4279900"/>
            <a:chOff x="-234950" y="-254000"/>
            <a:chExt cx="4610100" cy="46101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6576189-6517-5C5C-1B37-42B1BE6CF6D7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81F612-EC4B-EF48-4AFF-5854548AA96C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C58F1-9F67-1C97-2782-6AE04FA59530}"/>
              </a:ext>
            </a:extLst>
          </p:cNvPr>
          <p:cNvGrpSpPr/>
          <p:nvPr/>
        </p:nvGrpSpPr>
        <p:grpSpPr>
          <a:xfrm>
            <a:off x="2378765" y="3718014"/>
            <a:ext cx="4054592" cy="4054592"/>
            <a:chOff x="4108450" y="3219450"/>
            <a:chExt cx="4502150" cy="4502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1D3C41-BFF5-0EBB-7F7F-2BDF63F471F9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3D1046-867B-7DD3-6F9C-5B3DC568F8A9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7CC0-915A-0203-9822-A183D9475911}"/>
              </a:ext>
            </a:extLst>
          </p:cNvPr>
          <p:cNvGrpSpPr/>
          <p:nvPr/>
        </p:nvGrpSpPr>
        <p:grpSpPr>
          <a:xfrm>
            <a:off x="8387536" y="-1098982"/>
            <a:ext cx="4527982" cy="4527982"/>
            <a:chOff x="7359650" y="-563953"/>
            <a:chExt cx="4610100" cy="461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176AD-B9AE-72B6-A9FC-19475A2EAB35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9DC03-9EAA-79EB-2845-0002A271281D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724A8-45A0-1DB5-AF59-1367C3313298}"/>
              </a:ext>
            </a:extLst>
          </p:cNvPr>
          <p:cNvGrpSpPr/>
          <p:nvPr/>
        </p:nvGrpSpPr>
        <p:grpSpPr>
          <a:xfrm>
            <a:off x="8128111" y="4207598"/>
            <a:ext cx="3652133" cy="3652133"/>
            <a:chOff x="-234950" y="-254000"/>
            <a:chExt cx="4610100" cy="46101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5D43BC-5FB3-766D-A1D9-C62CCB384900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56AAE5-46C4-944A-0814-50FAE479ABAA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7C677DCA-A2BF-FC5E-B3A4-D230542FD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8" y="1272574"/>
            <a:ext cx="2410097" cy="63867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D003B932-D0C7-1182-D3C6-8494265B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096" y="5421762"/>
            <a:ext cx="1952160" cy="99560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8D1611-7061-A738-9B55-BFA244087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169" y="5540924"/>
            <a:ext cx="2603672" cy="76739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DC07C2F3-61EA-1FD7-AE91-C12FBA9DE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80" b="24111"/>
          <a:stretch/>
        </p:blipFill>
        <p:spPr>
          <a:xfrm>
            <a:off x="9472641" y="2163613"/>
            <a:ext cx="1941522" cy="719573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8DCFF9C-5C6C-55ED-6BC5-D4C8E670B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686" y="1419857"/>
            <a:ext cx="2257433" cy="846537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2EF217E-9250-F502-F1A2-E86E0ED3DD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68" t="9514" r="12806"/>
          <a:stretch/>
        </p:blipFill>
        <p:spPr>
          <a:xfrm>
            <a:off x="9410418" y="150292"/>
            <a:ext cx="2161701" cy="134665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B04B80E-6B23-D206-4452-FC13FB445CE3}"/>
              </a:ext>
            </a:extLst>
          </p:cNvPr>
          <p:cNvGrpSpPr/>
          <p:nvPr/>
        </p:nvGrpSpPr>
        <p:grpSpPr>
          <a:xfrm>
            <a:off x="3843199" y="-94245"/>
            <a:ext cx="3652133" cy="3652133"/>
            <a:chOff x="-234950" y="-254000"/>
            <a:chExt cx="4610100" cy="46101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9620C8B-F55A-B20C-A49F-64E64607220D}"/>
                </a:ext>
              </a:extLst>
            </p:cNvPr>
            <p:cNvSpPr/>
            <p:nvPr/>
          </p:nvSpPr>
          <p:spPr>
            <a:xfrm>
              <a:off x="-234950" y="-254000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ECABD7-2F48-56A2-932A-EB8887521928}"/>
                </a:ext>
              </a:extLst>
            </p:cNvPr>
            <p:cNvSpPr/>
            <p:nvPr/>
          </p:nvSpPr>
          <p:spPr>
            <a:xfrm>
              <a:off x="-57150" y="-76200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236D97-62F5-8883-C83D-074C73D1A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328" y="668259"/>
            <a:ext cx="2144169" cy="21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946E2-B2AA-EDD5-60FA-9FCD2AEDC5ED}"/>
              </a:ext>
            </a:extLst>
          </p:cNvPr>
          <p:cNvSpPr txBox="1"/>
          <p:nvPr/>
        </p:nvSpPr>
        <p:spPr>
          <a:xfrm>
            <a:off x="1257300" y="3679902"/>
            <a:ext cx="10201275" cy="303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i="0" dirty="0" err="1">
                <a:solidFill>
                  <a:srgbClr val="222222"/>
                </a:solidFill>
                <a:effectLst/>
                <a:latin typeface="Palatino" pitchFamily="2" charset="0"/>
              </a:rPr>
              <a:t>WizChinese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alatino" pitchFamily="2" charset="0"/>
              </a:rPr>
              <a:t>, Webster Financial Corporation,</a:t>
            </a:r>
          </a:p>
          <a:p>
            <a:pPr algn="ctr">
              <a:lnSpc>
                <a:spcPct val="150000"/>
              </a:lnSpc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alatino" pitchFamily="2" charset="0"/>
              </a:rPr>
              <a:t>Palo Alto Community Fund, Palo Alto Rotary Club,</a:t>
            </a:r>
          </a:p>
          <a:p>
            <a:pPr algn="ctr">
              <a:lnSpc>
                <a:spcPct val="150000"/>
              </a:lnSpc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alatino" pitchFamily="2" charset="0"/>
              </a:rPr>
              <a:t>Stanford University, Stanford Medicine,</a:t>
            </a:r>
          </a:p>
          <a:p>
            <a:pPr algn="ctr">
              <a:lnSpc>
                <a:spcPct val="150000"/>
              </a:lnSpc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alatino" pitchFamily="2" charset="0"/>
              </a:rPr>
              <a:t>Heritage Bank of Commerce, Elizabeth F. Gamble Garden,</a:t>
            </a:r>
          </a:p>
          <a:p>
            <a:pPr algn="ctr">
              <a:lnSpc>
                <a:spcPct val="150000"/>
              </a:lnSpc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alatino" pitchFamily="2" charset="0"/>
              </a:rPr>
              <a:t>City of Palo Alto, ADAs Cafe, Castilleja School</a:t>
            </a:r>
            <a:endParaRPr lang="en-US" sz="2400" dirty="0">
              <a:latin typeface="Palatin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865DC1-6841-1336-CB44-6A1FAA57CD79}"/>
              </a:ext>
            </a:extLst>
          </p:cNvPr>
          <p:cNvSpPr txBox="1"/>
          <p:nvPr/>
        </p:nvSpPr>
        <p:spPr>
          <a:xfrm>
            <a:off x="0" y="2305615"/>
            <a:ext cx="12192000" cy="11233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000" dirty="0">
                <a:latin typeface="Palatino" pitchFamily="2" charset="0"/>
              </a:rPr>
              <a:t>Thank You to our</a:t>
            </a:r>
          </a:p>
          <a:p>
            <a:pPr algn="ctr"/>
            <a:r>
              <a:rPr lang="en-US" sz="3600" b="1" dirty="0">
                <a:latin typeface="Palatino" pitchFamily="2" charset="0"/>
              </a:rPr>
              <a:t>TABLE SPONSORS</a:t>
            </a:r>
          </a:p>
          <a:p>
            <a:pPr algn="ctr"/>
            <a:endParaRPr lang="en-US" sz="1400" dirty="0">
              <a:latin typeface="Palatino" pitchFamily="2" charset="0"/>
            </a:endParaRPr>
          </a:p>
          <a:p>
            <a:pPr algn="ctr"/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5A671A45-7F8B-4106-DB60-8971D4D1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124180"/>
            <a:ext cx="4616450" cy="6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7327-6E6E-D49F-5F3B-D7D4AA00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23"/>
            <a:ext cx="12192000" cy="1592365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400" dirty="0"/>
              <a:t>Previous Tall Tree Award Recipients</a:t>
            </a:r>
            <a:br>
              <a:rPr lang="en-US" sz="2400" dirty="0"/>
            </a:br>
            <a:r>
              <a:rPr lang="en-US" sz="2400" cap="all" dirty="0"/>
              <a:t>Outstanding Citizen Volunteer</a:t>
            </a:r>
            <a:endParaRPr lang="en-US" sz="2600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3365E-CE87-B3C4-1E28-4912F431A75F}"/>
              </a:ext>
            </a:extLst>
          </p:cNvPr>
          <p:cNvSpPr txBox="1"/>
          <p:nvPr/>
        </p:nvSpPr>
        <p:spPr>
          <a:xfrm>
            <a:off x="365760" y="1554480"/>
            <a:ext cx="11826240" cy="4938396"/>
          </a:xfrm>
          <a:prstGeom prst="rect">
            <a:avLst/>
          </a:prstGeom>
          <a:noFill/>
        </p:spPr>
        <p:txBody>
          <a:bodyPr wrap="square" numCol="3" spcCol="18288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2022	Bruce Gee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2021	Roger Smith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2020	Hal Mickelson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2019	Paula Collins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2018	Allan &amp; Mary </a:t>
            </a:r>
            <a:r>
              <a:rPr lang="en-US" dirty="0" err="1">
                <a:latin typeface="Palatino" pitchFamily="2" charset="0"/>
              </a:rPr>
              <a:t>Seid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2017	Winter </a:t>
            </a:r>
            <a:r>
              <a:rPr lang="en-US" dirty="0" err="1">
                <a:latin typeface="Palatino" pitchFamily="2" charset="0"/>
              </a:rPr>
              <a:t>Dellenbach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2016	Olenka Villarreal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2015	Fran </a:t>
            </a:r>
            <a:r>
              <a:rPr lang="en-US" dirty="0" err="1">
                <a:latin typeface="Palatino" pitchFamily="2" charset="0"/>
              </a:rPr>
              <a:t>Codispoti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2014	Cathy </a:t>
            </a:r>
            <a:r>
              <a:rPr lang="en-US" dirty="0" err="1">
                <a:latin typeface="Palatino" pitchFamily="2" charset="0"/>
              </a:rPr>
              <a:t>Kroymann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2013	Becky </a:t>
            </a:r>
            <a:r>
              <a:rPr lang="en-US" dirty="0" err="1">
                <a:latin typeface="Palatino" pitchFamily="2" charset="0"/>
              </a:rPr>
              <a:t>Beacom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2012	Alison Cormack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2011	Bill </a:t>
            </a:r>
            <a:r>
              <a:rPr lang="en-US" dirty="0" err="1">
                <a:latin typeface="Palatino" pitchFamily="2" charset="0"/>
              </a:rPr>
              <a:t>Alhouse</a:t>
            </a:r>
            <a:r>
              <a:rPr lang="en-US" dirty="0">
                <a:latin typeface="Palatino" pitchFamily="2" charset="0"/>
              </a:rPr>
              <a:t> * &amp;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Jane </a:t>
            </a:r>
            <a:r>
              <a:rPr lang="en-US" dirty="0" err="1">
                <a:latin typeface="Palatino" pitchFamily="2" charset="0"/>
              </a:rPr>
              <a:t>Alhouse</a:t>
            </a:r>
            <a:r>
              <a:rPr lang="en-US" dirty="0">
                <a:latin typeface="Palatino" pitchFamily="2" charset="0"/>
              </a:rPr>
              <a:t> Gee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2010	Mary and Victor </a:t>
            </a:r>
            <a:r>
              <a:rPr lang="en-US" dirty="0" err="1">
                <a:latin typeface="Palatino" pitchFamily="2" charset="0"/>
              </a:rPr>
              <a:t>Ojakian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2009	Carolyn </a:t>
            </a:r>
            <a:r>
              <a:rPr lang="en-US" dirty="0" err="1">
                <a:latin typeface="Palatino" pitchFamily="2" charset="0"/>
              </a:rPr>
              <a:t>Tucher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2008	Megan </a:t>
            </a:r>
            <a:r>
              <a:rPr lang="en-US" dirty="0" err="1">
                <a:latin typeface="Palatino" pitchFamily="2" charset="0"/>
              </a:rPr>
              <a:t>Swezey</a:t>
            </a:r>
            <a:r>
              <a:rPr lang="en-US" dirty="0">
                <a:latin typeface="Palatino" pitchFamily="2" charset="0"/>
              </a:rPr>
              <a:t> Fogarty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2007	Gary </a:t>
            </a:r>
            <a:r>
              <a:rPr lang="en-US" dirty="0" err="1">
                <a:latin typeface="Palatino" pitchFamily="2" charset="0"/>
              </a:rPr>
              <a:t>Fazzino</a:t>
            </a:r>
            <a:r>
              <a:rPr lang="en-US" dirty="0">
                <a:latin typeface="Palatino" pitchFamily="2" charset="0"/>
              </a:rPr>
              <a:t>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2006	Barbara </a:t>
            </a:r>
            <a:r>
              <a:rPr lang="en-US" dirty="0" err="1">
                <a:latin typeface="Palatino" pitchFamily="2" charset="0"/>
              </a:rPr>
              <a:t>Spreng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2005	Mike Cobb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2004	Julie Jerome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2003	Lanie Wheeler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2002	Lois </a:t>
            </a:r>
            <a:r>
              <a:rPr lang="en-US" dirty="0" err="1">
                <a:latin typeface="Palatino" pitchFamily="2" charset="0"/>
              </a:rPr>
              <a:t>Hogle</a:t>
            </a:r>
            <a:r>
              <a:rPr lang="en-US" dirty="0">
                <a:latin typeface="Palatino" pitchFamily="2" charset="0"/>
              </a:rPr>
              <a:t>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2001	Walter Hays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2000	</a:t>
            </a:r>
            <a:r>
              <a:rPr lang="en-US" dirty="0" err="1">
                <a:latin typeface="Palatino" pitchFamily="2" charset="0"/>
              </a:rPr>
              <a:t>Nevida</a:t>
            </a:r>
            <a:r>
              <a:rPr lang="en-US" dirty="0">
                <a:latin typeface="Palatino" pitchFamily="2" charset="0"/>
              </a:rPr>
              <a:t> Butler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1999	Sam Webster*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1998	Madeline J. Stein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1997	Boyd C. Smith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1996	Bill &amp; Carolyn* </a:t>
            </a:r>
            <a:r>
              <a:rPr lang="en-US" dirty="0" err="1">
                <a:latin typeface="Palatino" pitchFamily="2" charset="0"/>
              </a:rPr>
              <a:t>Reller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1995	Jack </a:t>
            </a:r>
            <a:r>
              <a:rPr lang="en-US" dirty="0" err="1">
                <a:latin typeface="Palatino" pitchFamily="2" charset="0"/>
              </a:rPr>
              <a:t>Sutorious</a:t>
            </a:r>
            <a:r>
              <a:rPr lang="en-US" dirty="0">
                <a:latin typeface="Palatino" pitchFamily="2" charset="0"/>
              </a:rPr>
              <a:t>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1994	Larry Klein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1993	Stephen W. Player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1992	Frances </a:t>
            </a:r>
            <a:r>
              <a:rPr lang="en-US" dirty="0" err="1">
                <a:latin typeface="Palatino" pitchFamily="2" charset="0"/>
              </a:rPr>
              <a:t>Arrillaga</a:t>
            </a:r>
            <a:r>
              <a:rPr lang="en-US" dirty="0">
                <a:latin typeface="Palatino" pitchFamily="2" charset="0"/>
              </a:rPr>
              <a:t>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1991	Gretchen Emmons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1990	Sidney Mitchell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1989	Aggie Robinson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1988	Jim </a:t>
            </a:r>
            <a:r>
              <a:rPr lang="en-US" dirty="0" err="1">
                <a:latin typeface="Palatino" pitchFamily="2" charset="0"/>
              </a:rPr>
              <a:t>Burklo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1987	Debbie </a:t>
            </a:r>
            <a:r>
              <a:rPr lang="en-US" dirty="0" err="1">
                <a:latin typeface="Palatino" pitchFamily="2" charset="0"/>
              </a:rPr>
              <a:t>Mytels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1986	James Stone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1985	Anne Warner Cribbs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1984	</a:t>
            </a:r>
            <a:r>
              <a:rPr lang="en-US" dirty="0" err="1">
                <a:latin typeface="Palatino" pitchFamily="2" charset="0"/>
              </a:rPr>
              <a:t>Zenna</a:t>
            </a:r>
            <a:r>
              <a:rPr lang="en-US" dirty="0">
                <a:latin typeface="Palatino" pitchFamily="2" charset="0"/>
              </a:rPr>
              <a:t> E. Higgins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1983	Virginia Lee*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1982	Alan Henderson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1981	Leon "Skip" Glover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1980	</a:t>
            </a:r>
            <a:r>
              <a:rPr lang="en-US" dirty="0" err="1">
                <a:latin typeface="Palatino" pitchFamily="2" charset="0"/>
              </a:rPr>
              <a:t>Queene</a:t>
            </a:r>
            <a:r>
              <a:rPr lang="en-US" dirty="0">
                <a:latin typeface="Palatino" pitchFamily="2" charset="0"/>
              </a:rPr>
              <a:t> Amirian *</a:t>
            </a:r>
          </a:p>
        </p:txBody>
      </p:sp>
    </p:spTree>
    <p:extLst>
      <p:ext uri="{BB962C8B-B14F-4D97-AF65-F5344CB8AC3E}">
        <p14:creationId xmlns:p14="http://schemas.microsoft.com/office/powerpoint/2010/main" val="273292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3365E-CE87-B3C4-1E28-4912F431A75F}"/>
              </a:ext>
            </a:extLst>
          </p:cNvPr>
          <p:cNvSpPr txBox="1"/>
          <p:nvPr/>
        </p:nvSpPr>
        <p:spPr>
          <a:xfrm>
            <a:off x="365760" y="1554479"/>
            <a:ext cx="11826240" cy="4482527"/>
          </a:xfrm>
          <a:prstGeom prst="rect">
            <a:avLst/>
          </a:prstGeom>
          <a:noFill/>
        </p:spPr>
        <p:txBody>
          <a:bodyPr wrap="square" numCol="3" spcCol="18288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2022	</a:t>
            </a:r>
            <a:r>
              <a:rPr lang="en-US" dirty="0" err="1">
                <a:latin typeface="Palatino" pitchFamily="2" charset="0"/>
              </a:rPr>
              <a:t>DreamCatchers</a:t>
            </a:r>
            <a:endParaRPr lang="en-US" dirty="0">
              <a:latin typeface="Palatino" pitchFamily="2" charset="0"/>
            </a:endParaRPr>
          </a:p>
          <a:p>
            <a:r>
              <a:rPr lang="en-US" dirty="0">
                <a:latin typeface="Palatino" pitchFamily="2" charset="0"/>
              </a:rPr>
              <a:t>2021	Peninsula Open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Space Trust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2020	Palo Alto Players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2019	La Comida de California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2018	Ada's Café</a:t>
            </a:r>
          </a:p>
          <a:p>
            <a:r>
              <a:rPr lang="en-US" dirty="0">
                <a:latin typeface="Palatino" pitchFamily="2" charset="0"/>
              </a:rPr>
              <a:t>2017	Lucile Packard</a:t>
            </a:r>
          </a:p>
          <a:p>
            <a:r>
              <a:rPr lang="en-US" dirty="0">
                <a:latin typeface="Palatino" pitchFamily="2" charset="0"/>
              </a:rPr>
              <a:t>	Children's Hospital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at Stanford</a:t>
            </a:r>
          </a:p>
          <a:p>
            <a:r>
              <a:rPr lang="en-US" dirty="0">
                <a:latin typeface="Palatino" pitchFamily="2" charset="0"/>
              </a:rPr>
              <a:t>2016	Kiwanis Club of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Palo Alto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2015	</a:t>
            </a:r>
            <a:r>
              <a:rPr lang="en-US" dirty="0" err="1">
                <a:latin typeface="Palatino" pitchFamily="2" charset="0"/>
              </a:rPr>
              <a:t>Acterra</a:t>
            </a:r>
            <a:endParaRPr lang="en-US" dirty="0">
              <a:latin typeface="Palatino" pitchFamily="2" charset="0"/>
            </a:endParaRPr>
          </a:p>
          <a:p>
            <a:r>
              <a:rPr lang="en-US" dirty="0">
                <a:latin typeface="Palatino" pitchFamily="2" charset="0"/>
              </a:rPr>
              <a:t>2014	Palo Alto Community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Child Care</a:t>
            </a:r>
          </a:p>
          <a:p>
            <a:r>
              <a:rPr lang="en-US" dirty="0">
                <a:latin typeface="Palatino" pitchFamily="2" charset="0"/>
              </a:rPr>
              <a:t>2013	Bay Area Cancer</a:t>
            </a:r>
          </a:p>
          <a:p>
            <a:r>
              <a:rPr lang="en-US" dirty="0">
                <a:latin typeface="Palatino" pitchFamily="2" charset="0"/>
              </a:rPr>
              <a:t>	Connections (Breast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Cancer Connections)</a:t>
            </a:r>
          </a:p>
          <a:p>
            <a:r>
              <a:rPr lang="en-US" dirty="0">
                <a:latin typeface="Palatino" pitchFamily="2" charset="0"/>
              </a:rPr>
              <a:t>2012	Foundation for a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College Education</a:t>
            </a:r>
          </a:p>
          <a:p>
            <a:r>
              <a:rPr lang="en-US" dirty="0">
                <a:latin typeface="Palatino" pitchFamily="2" charset="0"/>
              </a:rPr>
              <a:t>2011	Youth Community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Service (YCS)</a:t>
            </a:r>
          </a:p>
          <a:p>
            <a:r>
              <a:rPr lang="en-US" dirty="0">
                <a:latin typeface="Palatino" pitchFamily="2" charset="0"/>
              </a:rPr>
              <a:t>2010	Downtown Streets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Team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2009	Abilities United</a:t>
            </a:r>
          </a:p>
          <a:p>
            <a:r>
              <a:rPr lang="en-US" dirty="0">
                <a:latin typeface="Palatino" pitchFamily="2" charset="0"/>
              </a:rPr>
              <a:t>2008	Canopy, Trees for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Palo Alto</a:t>
            </a:r>
          </a:p>
          <a:p>
            <a:r>
              <a:rPr lang="en-US" dirty="0">
                <a:latin typeface="Palatino" pitchFamily="2" charset="0"/>
              </a:rPr>
              <a:t>2007	Christmas Bureau of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Palo Alto</a:t>
            </a:r>
          </a:p>
          <a:p>
            <a:r>
              <a:rPr lang="en-US" dirty="0">
                <a:latin typeface="Palatino" pitchFamily="2" charset="0"/>
              </a:rPr>
              <a:t>2006	Children’s Health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Council</a:t>
            </a:r>
          </a:p>
          <a:p>
            <a:r>
              <a:rPr lang="en-US" dirty="0">
                <a:latin typeface="Palatino" pitchFamily="2" charset="0"/>
              </a:rPr>
              <a:t>2005	Adolescent Counseling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Services</a:t>
            </a:r>
          </a:p>
          <a:p>
            <a:r>
              <a:rPr lang="en-US" dirty="0">
                <a:latin typeface="Palatino" pitchFamily="2" charset="0"/>
              </a:rPr>
              <a:t>2004	Palo Alto Housing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Corporation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2003	YMCA of the Peninsula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2002	Hidden Villa</a:t>
            </a:r>
          </a:p>
          <a:p>
            <a:r>
              <a:rPr lang="en-US" dirty="0">
                <a:latin typeface="Palatino" pitchFamily="2" charset="0"/>
              </a:rPr>
              <a:t>2001	Environmental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Volunteers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2000	Mid-Peninsula Bank **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169DD5-AC90-320D-CE87-FD2545F2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23"/>
            <a:ext cx="12192000" cy="1592365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400" dirty="0"/>
              <a:t>Previous Tall Tree Award Recipients</a:t>
            </a:r>
            <a:br>
              <a:rPr lang="en-US" sz="2400" dirty="0"/>
            </a:br>
            <a:r>
              <a:rPr lang="en-US" sz="2400" cap="all" dirty="0"/>
              <a:t>Outstanding Nonprofit Company or Organization</a:t>
            </a:r>
            <a:endParaRPr lang="en-US" sz="2600" cap="all" dirty="0"/>
          </a:p>
        </p:txBody>
      </p:sp>
    </p:spTree>
    <p:extLst>
      <p:ext uri="{BB962C8B-B14F-4D97-AF65-F5344CB8AC3E}">
        <p14:creationId xmlns:p14="http://schemas.microsoft.com/office/powerpoint/2010/main" val="180642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3365E-CE87-B3C4-1E28-4912F431A75F}"/>
              </a:ext>
            </a:extLst>
          </p:cNvPr>
          <p:cNvSpPr txBox="1"/>
          <p:nvPr/>
        </p:nvSpPr>
        <p:spPr>
          <a:xfrm>
            <a:off x="365760" y="1554479"/>
            <a:ext cx="11826240" cy="4938396"/>
          </a:xfrm>
          <a:prstGeom prst="rect">
            <a:avLst/>
          </a:prstGeom>
          <a:noFill/>
        </p:spPr>
        <p:txBody>
          <a:bodyPr wrap="square" numCol="3" spcCol="18288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1999	Palo Alto Medical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Foundation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1998	Palo Alto Sanitation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Company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1997	Palo Alto Children’s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Theatre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1996	Palo Alto Police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Department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1995	Gleim the Jeweler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1994	</a:t>
            </a:r>
            <a:r>
              <a:rPr lang="en-US" dirty="0" err="1">
                <a:latin typeface="Palatino" pitchFamily="2" charset="0"/>
              </a:rPr>
              <a:t>TheatreWorks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1993	</a:t>
            </a:r>
            <a:r>
              <a:rPr lang="en-US" dirty="0" err="1">
                <a:latin typeface="Palatino" pitchFamily="2" charset="0"/>
              </a:rPr>
              <a:t>Hobee’s</a:t>
            </a:r>
            <a:r>
              <a:rPr lang="en-US" dirty="0">
                <a:latin typeface="Palatino" pitchFamily="2" charset="0"/>
              </a:rPr>
              <a:t> Restaurants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1992	Gray Cary Ware &amp;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</a:t>
            </a:r>
            <a:r>
              <a:rPr lang="en-US" dirty="0" err="1">
                <a:latin typeface="Palatino" pitchFamily="2" charset="0"/>
              </a:rPr>
              <a:t>Freidenrich</a:t>
            </a:r>
            <a:r>
              <a:rPr lang="en-US" dirty="0">
                <a:latin typeface="Palatino" pitchFamily="2" charset="0"/>
              </a:rPr>
              <a:t> (Ware &amp;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</a:t>
            </a:r>
            <a:r>
              <a:rPr lang="en-US" dirty="0" err="1">
                <a:latin typeface="Palatino" pitchFamily="2" charset="0"/>
              </a:rPr>
              <a:t>Freidenrich</a:t>
            </a:r>
            <a:r>
              <a:rPr lang="en-US" dirty="0">
                <a:latin typeface="Palatino" pitchFamily="2" charset="0"/>
              </a:rPr>
              <a:t>) 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1991	Sun Microsystems 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1990	KARA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1989	Families in Transition 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1988	Neighbors Abroad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1987	Winter Lodge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(The Trust for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Community Skating)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1986	Career Resource Center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(Resource Center for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Women)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1985	Palo Alto Jaycees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1984	Avenidas (Senior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Coordinating Council)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1983	Palo Alto Elementary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School Closure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Committee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1982	Hewlett-Packard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Company ***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1981	Palo Alto Host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Lion’s Club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1980	Roche Bioscience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(</a:t>
            </a:r>
            <a:r>
              <a:rPr lang="en-US" dirty="0" err="1">
                <a:latin typeface="Palatino" pitchFamily="2" charset="0"/>
              </a:rPr>
              <a:t>SyntexCorporation</a:t>
            </a:r>
            <a:r>
              <a:rPr lang="en-US" dirty="0">
                <a:latin typeface="Palatino" pitchFamily="2" charset="0"/>
              </a:rPr>
              <a:t>) **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5B360E-0DCF-18EC-B0B1-3DB0458D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23"/>
            <a:ext cx="12192000" cy="1592365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400" dirty="0"/>
              <a:t>Previous Tall Tree Award Recipients</a:t>
            </a:r>
            <a:br>
              <a:rPr lang="en-US" sz="2400" dirty="0"/>
            </a:br>
            <a:r>
              <a:rPr lang="en-US" sz="2400" cap="all" dirty="0"/>
              <a:t>Outstanding Nonprofit Company or Organization</a:t>
            </a:r>
            <a:endParaRPr lang="en-US" sz="2600" cap="all" dirty="0"/>
          </a:p>
        </p:txBody>
      </p:sp>
    </p:spTree>
    <p:extLst>
      <p:ext uri="{BB962C8B-B14F-4D97-AF65-F5344CB8AC3E}">
        <p14:creationId xmlns:p14="http://schemas.microsoft.com/office/powerpoint/2010/main" val="21384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B72CC6-BAA8-16C9-C22D-2609AC82346B}"/>
              </a:ext>
            </a:extLst>
          </p:cNvPr>
          <p:cNvSpPr txBox="1"/>
          <p:nvPr/>
        </p:nvSpPr>
        <p:spPr>
          <a:xfrm>
            <a:off x="0" y="650358"/>
            <a:ext cx="1219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latino" pitchFamily="2" charset="0"/>
              </a:rPr>
              <a:t>Thank You to our</a:t>
            </a:r>
          </a:p>
          <a:p>
            <a:pPr algn="ctr"/>
            <a:r>
              <a:rPr lang="en-US" sz="3600" b="1" dirty="0">
                <a:latin typeface="Palatino" pitchFamily="2" charset="0"/>
              </a:rPr>
              <a:t>Generous Event Sponsors!</a:t>
            </a:r>
          </a:p>
          <a:p>
            <a:pPr algn="ctr"/>
            <a:endParaRPr lang="en-US" sz="1400" dirty="0">
              <a:latin typeface="Palatino" pitchFamily="2" charset="0"/>
            </a:endParaRPr>
          </a:p>
          <a:p>
            <a:pPr algn="ctr"/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D7DB3-AE0F-783E-DE0F-4FF37BA6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19764" y="2121560"/>
            <a:ext cx="1758833" cy="1248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9542CF-FA46-42E4-00EF-4181FB62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45043" y="3587155"/>
            <a:ext cx="2368831" cy="1332468"/>
          </a:xfrm>
          <a:prstGeom prst="rect">
            <a:avLst/>
          </a:prstGeom>
        </p:spPr>
      </p:pic>
      <p:pic>
        <p:nvPicPr>
          <p:cNvPr id="17" name="Picture 16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931808D9-AA9D-9A56-2233-CA0BF360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459" y="5349946"/>
            <a:ext cx="2368831" cy="1027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6361E-1C55-55F3-FAAB-1375706D7F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9101939">
            <a:off x="-103403" y="-810327"/>
            <a:ext cx="2323105" cy="368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37E60-80BB-4DA9-9822-9946A3405B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9720282">
            <a:off x="10175619" y="4064223"/>
            <a:ext cx="2323105" cy="3681229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B5211A-BC29-BFB4-422F-AE70A2E75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648" y="3801032"/>
            <a:ext cx="2368831" cy="11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3365E-CE87-B3C4-1E28-4912F431A75F}"/>
              </a:ext>
            </a:extLst>
          </p:cNvPr>
          <p:cNvSpPr txBox="1"/>
          <p:nvPr/>
        </p:nvSpPr>
        <p:spPr>
          <a:xfrm>
            <a:off x="365760" y="1554479"/>
            <a:ext cx="11826240" cy="3004458"/>
          </a:xfrm>
          <a:prstGeom prst="rect">
            <a:avLst/>
          </a:prstGeom>
          <a:noFill/>
        </p:spPr>
        <p:txBody>
          <a:bodyPr wrap="square" numCol="3" spcCol="18288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2022	Coupa Cafe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2021	Homewood Suites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2020	Premier Properties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2019	KEEN Garage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2018	SAP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2017	Presidio Bank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2016	Palo Alto Bicycles</a:t>
            </a:r>
          </a:p>
          <a:p>
            <a:r>
              <a:rPr lang="en-US" dirty="0">
                <a:latin typeface="Palatino" pitchFamily="2" charset="0"/>
              </a:rPr>
              <a:t>2015	Stanford Federal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Credit Union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2014	Sheraton Westin Hotels</a:t>
            </a:r>
          </a:p>
          <a:p>
            <a:r>
              <a:rPr lang="en-US" dirty="0">
                <a:latin typeface="Palatino" pitchFamily="2" charset="0"/>
              </a:rPr>
              <a:t>2013	Wilson </a:t>
            </a:r>
            <a:r>
              <a:rPr lang="en-US" dirty="0" err="1">
                <a:latin typeface="Palatino" pitchFamily="2" charset="0"/>
              </a:rPr>
              <a:t>Sonsini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Goodrich Rosati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2012	</a:t>
            </a:r>
            <a:r>
              <a:rPr lang="en-US" dirty="0" err="1">
                <a:latin typeface="Palatino" pitchFamily="2" charset="0"/>
              </a:rPr>
              <a:t>Whote</a:t>
            </a:r>
            <a:r>
              <a:rPr lang="en-US" dirty="0">
                <a:latin typeface="Palatino" pitchFamily="2" charset="0"/>
              </a:rPr>
              <a:t> Foods Market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2011	University Art Center 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2010	Stern Mortgage**</a:t>
            </a:r>
          </a:p>
          <a:p>
            <a:r>
              <a:rPr lang="en-US" dirty="0">
                <a:latin typeface="Palatino" pitchFamily="2" charset="0"/>
              </a:rPr>
              <a:t>2009	Ming's Chinese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Restaurant **</a:t>
            </a:r>
          </a:p>
          <a:p>
            <a:pPr>
              <a:spcAft>
                <a:spcPts val="400"/>
              </a:spcAft>
            </a:pP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2008	IDEO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2007	JJ &amp; F Food Store 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2006	Lockheed Martin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2005	Compadres **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2004	Garden Court Hotel**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151578-3071-3DD4-F2E5-A22B046F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23"/>
            <a:ext cx="12192000" cy="1592365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400" dirty="0"/>
              <a:t>Previous Tall Tree Award Recipients</a:t>
            </a:r>
            <a:br>
              <a:rPr lang="en-US" sz="2400" dirty="0"/>
            </a:br>
            <a:r>
              <a:rPr lang="en-US" sz="2400" cap="all" dirty="0"/>
              <a:t>Outstanding business</a:t>
            </a:r>
            <a:endParaRPr lang="en-US" sz="2600" cap="all" dirty="0"/>
          </a:p>
        </p:txBody>
      </p:sp>
    </p:spTree>
    <p:extLst>
      <p:ext uri="{BB962C8B-B14F-4D97-AF65-F5344CB8AC3E}">
        <p14:creationId xmlns:p14="http://schemas.microsoft.com/office/powerpoint/2010/main" val="54013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3365E-CE87-B3C4-1E28-4912F431A75F}"/>
              </a:ext>
            </a:extLst>
          </p:cNvPr>
          <p:cNvSpPr txBox="1"/>
          <p:nvPr/>
        </p:nvSpPr>
        <p:spPr>
          <a:xfrm>
            <a:off x="365760" y="1554479"/>
            <a:ext cx="11826240" cy="4938396"/>
          </a:xfrm>
          <a:prstGeom prst="rect">
            <a:avLst/>
          </a:prstGeom>
          <a:noFill/>
        </p:spPr>
        <p:txBody>
          <a:bodyPr wrap="none" numCol="3" spcCol="18288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2022	Bill Liberatore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2021	Pastor Paul Bains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2020	Cammie Vail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2019	Dr. Enoch Choi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2018	Shashank Joshi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2017	Jim Shelby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2016	Richard "Dick" Peery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2015	Sharon </a:t>
            </a:r>
            <a:r>
              <a:rPr lang="en-US" dirty="0" err="1">
                <a:latin typeface="Palatino" pitchFamily="2" charset="0"/>
              </a:rPr>
              <a:t>Keplinger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2014	Dennis Burns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2013	Ray </a:t>
            </a:r>
            <a:r>
              <a:rPr lang="en-US" dirty="0" err="1">
                <a:latin typeface="Palatino" pitchFamily="2" charset="0"/>
              </a:rPr>
              <a:t>Bacchetti</a:t>
            </a:r>
            <a:r>
              <a:rPr lang="en-US" dirty="0">
                <a:latin typeface="Palatino" pitchFamily="2" charset="0"/>
              </a:rPr>
              <a:t>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2012	John Barton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2011	Jim Baer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2010	Roxy Rapp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2009	Carroll Harrington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2008	Linda Lenoir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2007	Chop Keenan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2006	Dr. Don Barr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2005	Tony Carrasco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2004	Sandra Pearson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2003	Joe Davis, MD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2002	Jay </a:t>
            </a:r>
            <a:r>
              <a:rPr lang="en-US" dirty="0" err="1">
                <a:latin typeface="Palatino" pitchFamily="2" charset="0"/>
              </a:rPr>
              <a:t>Thorwaldson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2001	Warren </a:t>
            </a:r>
            <a:r>
              <a:rPr lang="en-US" dirty="0" err="1">
                <a:latin typeface="Palatino" pitchFamily="2" charset="0"/>
              </a:rPr>
              <a:t>Thoits</a:t>
            </a:r>
            <a:r>
              <a:rPr lang="en-US" dirty="0">
                <a:latin typeface="Palatino" pitchFamily="2" charset="0"/>
              </a:rPr>
              <a:t>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2000	Elliot </a:t>
            </a:r>
            <a:r>
              <a:rPr lang="en-US" dirty="0" err="1">
                <a:latin typeface="Palatino" pitchFamily="2" charset="0"/>
              </a:rPr>
              <a:t>Margolies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1999	Lupe Garcia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1998	Larry </a:t>
            </a:r>
            <a:r>
              <a:rPr lang="en-US" dirty="0" err="1">
                <a:latin typeface="Palatino" pitchFamily="2" charset="0"/>
              </a:rPr>
              <a:t>Hassett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1997	Margo Dutton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1996	James R. Brown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1995	Carl Schmitt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1994	Marge Collins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1993	Sylvia Seaman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1992	Gary Cavalli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1991	Loretta Green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1990	William Johnson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1989	Andy Doty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1988	John Northway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1987	Hans Wolf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1986	Kay Philips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1985	Sarita S. Berry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1984	Dr. Bernard S. Aarons*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1983	Jack Wheatley*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1982	Leonard Ely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1981	Leon "Skip" Glover *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1980	Betty Wright *) **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5EBF5E-322B-0F3C-A219-A8874813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23"/>
            <a:ext cx="12192000" cy="1592365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400" dirty="0"/>
              <a:t>Previous Tall Tree Award Recipients</a:t>
            </a:r>
            <a:br>
              <a:rPr lang="en-US" sz="2400" dirty="0"/>
            </a:br>
            <a:r>
              <a:rPr lang="en-US" sz="2400" cap="all" dirty="0"/>
              <a:t>Outstanding Professional or Business Person</a:t>
            </a:r>
            <a:endParaRPr lang="en-US" sz="2600" cap="all" dirty="0"/>
          </a:p>
        </p:txBody>
      </p:sp>
    </p:spTree>
    <p:extLst>
      <p:ext uri="{BB962C8B-B14F-4D97-AF65-F5344CB8AC3E}">
        <p14:creationId xmlns:p14="http://schemas.microsoft.com/office/powerpoint/2010/main" val="74816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3365E-CE87-B3C4-1E28-4912F431A75F}"/>
              </a:ext>
            </a:extLst>
          </p:cNvPr>
          <p:cNvSpPr txBox="1"/>
          <p:nvPr/>
        </p:nvSpPr>
        <p:spPr>
          <a:xfrm>
            <a:off x="365760" y="1554479"/>
            <a:ext cx="11826240" cy="2351316"/>
          </a:xfrm>
          <a:prstGeom prst="rect">
            <a:avLst/>
          </a:prstGeom>
          <a:noFill/>
        </p:spPr>
        <p:txBody>
          <a:bodyPr wrap="square" numCol="3" spcCol="182880" rtlCol="0"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latin typeface="Palatino" pitchFamily="2" charset="0"/>
              </a:rPr>
              <a:t>SPECIAL CENTENNIAL RECOGNITION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1994	Stanford University</a:t>
            </a:r>
          </a:p>
          <a:p>
            <a:pPr>
              <a:spcAft>
                <a:spcPts val="400"/>
              </a:spcAft>
            </a:pP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endParaRPr lang="en-US" dirty="0">
              <a:latin typeface="Palatin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US" b="1" dirty="0">
                <a:latin typeface="Palatino" pitchFamily="2" charset="0"/>
              </a:rPr>
              <a:t>GLOBAL IMPACT AWARD</a:t>
            </a:r>
          </a:p>
          <a:p>
            <a:r>
              <a:rPr lang="en-US" dirty="0">
                <a:latin typeface="Palatino" pitchFamily="2" charset="0"/>
              </a:rPr>
              <a:t>2021	Dr. Yvonne "Bonnie"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	</a:t>
            </a:r>
            <a:r>
              <a:rPr lang="en-US" dirty="0" err="1">
                <a:latin typeface="Palatino" pitchFamily="2" charset="0"/>
              </a:rPr>
              <a:t>Maldanado</a:t>
            </a:r>
            <a:endParaRPr lang="en-US" dirty="0">
              <a:latin typeface="Palatino" pitchFamily="2" charset="0"/>
            </a:endParaRP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2021	Dr. Sara Cody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2017	Gordon and Betty Moore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2013	John Hennessy</a:t>
            </a:r>
          </a:p>
          <a:p>
            <a:pPr algn="ctr">
              <a:spcAft>
                <a:spcPts val="400"/>
              </a:spcAft>
            </a:pPr>
            <a:endParaRPr lang="en-US" b="1" dirty="0">
              <a:latin typeface="Palatin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US" b="1" dirty="0">
                <a:latin typeface="Palatino" pitchFamily="2" charset="0"/>
              </a:rPr>
              <a:t>COMMUNITY LEADERSHIP AWARD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Palatino" pitchFamily="2" charset="0"/>
              </a:rPr>
              <a:t>1990	C.W. Roddy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123590-43D1-9EA1-ED2E-9D9AFE76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23"/>
            <a:ext cx="12192000" cy="1189703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400" dirty="0"/>
              <a:t>Previous Tall Tree Award Recipients</a:t>
            </a:r>
            <a:br>
              <a:rPr lang="en-US" sz="2400" dirty="0"/>
            </a:br>
            <a:endParaRPr lang="en-US" sz="2600" cap="all" dirty="0"/>
          </a:p>
        </p:txBody>
      </p:sp>
    </p:spTree>
    <p:extLst>
      <p:ext uri="{BB962C8B-B14F-4D97-AF65-F5344CB8AC3E}">
        <p14:creationId xmlns:p14="http://schemas.microsoft.com/office/powerpoint/2010/main" val="270875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52B1-49D0-6F95-CF00-66F8EFFDD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>
                <a:latin typeface="Palatino" pitchFamily="2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67640-302E-0CDF-CA3D-09E45E60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9101939">
            <a:off x="-103403" y="-810327"/>
            <a:ext cx="2323105" cy="3681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576A7-EFA2-F035-ED8A-EC49F6DF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14" y="4633085"/>
            <a:ext cx="5633773" cy="181734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3C5A062-A1CD-53A5-8FFF-D24173531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40" y="2819202"/>
            <a:ext cx="710519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6111E-1A35-7946-FABE-38CDF4E0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9720282">
            <a:off x="10175619" y="4064223"/>
            <a:ext cx="2323105" cy="36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1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332-D069-FB12-BBBF-1C69A8A7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38498" cy="1600200"/>
          </a:xfrm>
        </p:spPr>
        <p:txBody>
          <a:bodyPr/>
          <a:lstStyle/>
          <a:p>
            <a:r>
              <a:rPr lang="en-US" sz="2800" dirty="0"/>
              <a:t>Outstanding Citizen Volunteer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0EECFD-F0E6-C2E6-07C8-39318284DF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86465" y="1625863"/>
            <a:ext cx="4157419" cy="4157419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64B1D-7015-ECB6-E8A9-5F2C00BDA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/>
              <a:t>Bruce Gee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30D4C92-A1E7-C4DF-8305-9CDD7B36A3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/>
          <a:srcRect r="2" b="23230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AFC42A83-5E74-4795-598E-1652E652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14" y="989012"/>
            <a:ext cx="7105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332-D069-FB12-BBBF-1C69A8A7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42851" cy="1600200"/>
          </a:xfrm>
        </p:spPr>
        <p:txBody>
          <a:bodyPr/>
          <a:lstStyle/>
          <a:p>
            <a:r>
              <a:rPr lang="en-US" sz="2800" dirty="0"/>
              <a:t>Outstanding Nonprofit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0EECFD-F0E6-C2E6-07C8-39318284DFA1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5748513" y="532676"/>
            <a:ext cx="6128525" cy="6128525"/>
          </a:xfrm>
          <a:effectLst>
            <a:outerShdw blurRad="50800" dist="38100" dir="2700000" sx="101033" sy="101033" algn="tl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64B1D-7015-ECB6-E8A9-5F2C00BDA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 err="1"/>
              <a:t>DreamCatchers</a:t>
            </a:r>
            <a:endParaRPr lang="en-US" sz="3600" b="1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122F00D7-B464-F6D5-1CBF-4C1CA6AF5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4" y="989012"/>
            <a:ext cx="7105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332-D069-FB12-BBBF-1C69A8A7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42851" cy="1600200"/>
          </a:xfrm>
        </p:spPr>
        <p:txBody>
          <a:bodyPr/>
          <a:lstStyle/>
          <a:p>
            <a:r>
              <a:rPr lang="en-US" sz="2800" dirty="0"/>
              <a:t>Outstanding Professional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0EECFD-F0E6-C2E6-07C8-39318284DF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86465" y="1625863"/>
            <a:ext cx="4157419" cy="4157419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64B1D-7015-ECB6-E8A9-5F2C00BDA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/>
              <a:t>Bill Liberatore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30D4C92-A1E7-C4DF-8305-9CDD7B36A36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 t="5452" b="5452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01EBDA77-0EB4-0676-65C4-03838CC6E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14" y="989012"/>
            <a:ext cx="7105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332-D069-FB12-BBBF-1C69A8A7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42851" cy="1600200"/>
          </a:xfrm>
        </p:spPr>
        <p:txBody>
          <a:bodyPr/>
          <a:lstStyle/>
          <a:p>
            <a:r>
              <a:rPr lang="en-US" sz="2800" dirty="0"/>
              <a:t>Outstanding Business</a:t>
            </a:r>
          </a:p>
        </p:txBody>
      </p:sp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6F0EECFD-F0E6-C2E6-07C8-39318284DFA1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205768" y="1411928"/>
            <a:ext cx="4457060" cy="4457060"/>
          </a:xfrm>
          <a:effectLst>
            <a:outerShdw blurRad="50800" dist="38100" dir="2700000" sx="101033" sy="101033" algn="tl" rotWithShape="0">
              <a:prstClr val="black">
                <a:alpha val="43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64B1D-7015-ECB6-E8A9-5F2C00BDA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/>
              <a:t>Coupa Cafe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73CE967-4466-835D-ED7A-53852E72C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4" y="989012"/>
            <a:ext cx="7105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E59EF-AD44-EE8C-0E62-D73FA95E0348}"/>
              </a:ext>
            </a:extLst>
          </p:cNvPr>
          <p:cNvSpPr txBox="1"/>
          <p:nvPr/>
        </p:nvSpPr>
        <p:spPr>
          <a:xfrm>
            <a:off x="0" y="2305615"/>
            <a:ext cx="12192000" cy="224676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000" dirty="0">
                <a:latin typeface="Palatino" pitchFamily="2" charset="0"/>
              </a:rPr>
              <a:t>Thank You to our</a:t>
            </a:r>
          </a:p>
          <a:p>
            <a:pPr algn="ctr"/>
            <a:r>
              <a:rPr lang="en-US" sz="3600" b="1" dirty="0">
                <a:latin typeface="Palatino" pitchFamily="2" charset="0"/>
              </a:rPr>
              <a:t>LEADERS CIRCLE</a:t>
            </a:r>
          </a:p>
          <a:p>
            <a:pPr algn="ctr"/>
            <a:endParaRPr lang="en-US" sz="1400" dirty="0">
              <a:latin typeface="Palatino" pitchFamily="2" charset="0"/>
            </a:endParaRPr>
          </a:p>
          <a:p>
            <a:pPr algn="ctr"/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  <a:p>
            <a:endParaRPr lang="en-US" dirty="0">
              <a:latin typeface="Palatino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E0DFB45-2508-10BC-0ABC-EEB41D02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124180"/>
            <a:ext cx="4616450" cy="6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576189-6517-5C5C-1B37-42B1BE6CF6D7}"/>
              </a:ext>
            </a:extLst>
          </p:cNvPr>
          <p:cNvSpPr/>
          <p:nvPr/>
        </p:nvSpPr>
        <p:spPr>
          <a:xfrm>
            <a:off x="-234950" y="-254000"/>
            <a:ext cx="4610100" cy="461010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81F612-EC4B-EF48-4AFF-5854548AA96C}"/>
              </a:ext>
            </a:extLst>
          </p:cNvPr>
          <p:cNvSpPr/>
          <p:nvPr/>
        </p:nvSpPr>
        <p:spPr>
          <a:xfrm>
            <a:off x="-57150" y="-76200"/>
            <a:ext cx="4254500" cy="425450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4FD044-060B-528C-A892-688ADFF71C01}"/>
              </a:ext>
            </a:extLst>
          </p:cNvPr>
          <p:cNvGrpSpPr/>
          <p:nvPr/>
        </p:nvGrpSpPr>
        <p:grpSpPr>
          <a:xfrm>
            <a:off x="3492502" y="3197881"/>
            <a:ext cx="4502150" cy="4502150"/>
            <a:chOff x="4108450" y="3219450"/>
            <a:chExt cx="4502150" cy="4502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1D3C41-BFF5-0EBB-7F7F-2BDF63F471F9}"/>
                </a:ext>
              </a:extLst>
            </p:cNvPr>
            <p:cNvSpPr/>
            <p:nvPr/>
          </p:nvSpPr>
          <p:spPr>
            <a:xfrm>
              <a:off x="4108450" y="3219450"/>
              <a:ext cx="4502150" cy="450215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3D1046-867B-7DD3-6F9C-5B3DC568F8A9}"/>
                </a:ext>
              </a:extLst>
            </p:cNvPr>
            <p:cNvSpPr/>
            <p:nvPr/>
          </p:nvSpPr>
          <p:spPr>
            <a:xfrm>
              <a:off x="4286250" y="3388922"/>
              <a:ext cx="4154877" cy="4154877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7A176AD-B9AE-72B6-A9FC-19475A2EAB35}"/>
              </a:ext>
            </a:extLst>
          </p:cNvPr>
          <p:cNvSpPr/>
          <p:nvPr/>
        </p:nvSpPr>
        <p:spPr>
          <a:xfrm>
            <a:off x="7359650" y="-563953"/>
            <a:ext cx="4610100" cy="461010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89DC03-9EAA-79EB-2845-0002A271281D}"/>
              </a:ext>
            </a:extLst>
          </p:cNvPr>
          <p:cNvSpPr/>
          <p:nvPr/>
        </p:nvSpPr>
        <p:spPr>
          <a:xfrm>
            <a:off x="7537450" y="-386153"/>
            <a:ext cx="4254500" cy="425450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04E53901-494B-7286-F21E-BC3813A5D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04" y="3868347"/>
            <a:ext cx="1420241" cy="2654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BF020-7DBB-6800-2A8D-E04F5092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9135" y="1194456"/>
            <a:ext cx="3405922" cy="1915832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6F2E204-3EB3-B6AF-963C-A27DD3CF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624" y="1302852"/>
            <a:ext cx="3018151" cy="14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576189-6517-5C5C-1B37-42B1BE6CF6D7}"/>
              </a:ext>
            </a:extLst>
          </p:cNvPr>
          <p:cNvSpPr/>
          <p:nvPr/>
        </p:nvSpPr>
        <p:spPr>
          <a:xfrm>
            <a:off x="-234950" y="-254000"/>
            <a:ext cx="4610100" cy="461010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81F612-EC4B-EF48-4AFF-5854548AA96C}"/>
              </a:ext>
            </a:extLst>
          </p:cNvPr>
          <p:cNvSpPr/>
          <p:nvPr/>
        </p:nvSpPr>
        <p:spPr>
          <a:xfrm>
            <a:off x="-57150" y="-76200"/>
            <a:ext cx="4254500" cy="425450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D3C41-BFF5-0EBB-7F7F-2BDF63F471F9}"/>
              </a:ext>
            </a:extLst>
          </p:cNvPr>
          <p:cNvSpPr/>
          <p:nvPr/>
        </p:nvSpPr>
        <p:spPr>
          <a:xfrm>
            <a:off x="4108450" y="3219450"/>
            <a:ext cx="4502150" cy="4502150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3D1046-867B-7DD3-6F9C-5B3DC568F8A9}"/>
              </a:ext>
            </a:extLst>
          </p:cNvPr>
          <p:cNvSpPr/>
          <p:nvPr/>
        </p:nvSpPr>
        <p:spPr>
          <a:xfrm>
            <a:off x="4286250" y="3388922"/>
            <a:ext cx="4154877" cy="4154877"/>
          </a:xfrm>
          <a:prstGeom prst="ellipse">
            <a:avLst/>
          </a:prstGeom>
          <a:solidFill>
            <a:schemeClr val="bg1">
              <a:alpha val="78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30ACD4-3AA7-4C76-BA97-4D627DBE46A2}"/>
              </a:ext>
            </a:extLst>
          </p:cNvPr>
          <p:cNvGrpSpPr/>
          <p:nvPr/>
        </p:nvGrpSpPr>
        <p:grpSpPr>
          <a:xfrm>
            <a:off x="7931150" y="-652853"/>
            <a:ext cx="4610100" cy="4610100"/>
            <a:chOff x="7359650" y="-563953"/>
            <a:chExt cx="4610100" cy="461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176AD-B9AE-72B6-A9FC-19475A2EAB35}"/>
                </a:ext>
              </a:extLst>
            </p:cNvPr>
            <p:cNvSpPr/>
            <p:nvPr/>
          </p:nvSpPr>
          <p:spPr>
            <a:xfrm>
              <a:off x="7359650" y="-563953"/>
              <a:ext cx="4610100" cy="46101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89DC03-9EAA-79EB-2845-0002A271281D}"/>
                </a:ext>
              </a:extLst>
            </p:cNvPr>
            <p:cNvSpPr/>
            <p:nvPr/>
          </p:nvSpPr>
          <p:spPr>
            <a:xfrm>
              <a:off x="7537450" y="-386153"/>
              <a:ext cx="4254500" cy="4254500"/>
            </a:xfrm>
            <a:prstGeom prst="ellipse">
              <a:avLst/>
            </a:prstGeom>
            <a:solidFill>
              <a:schemeClr val="bg1">
                <a:alpha val="7822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2286714-2125-52FD-37DD-813635C2C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92"/>
          <a:stretch/>
        </p:blipFill>
        <p:spPr>
          <a:xfrm>
            <a:off x="5404908" y="5949873"/>
            <a:ext cx="1910292" cy="32221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0A5F4C3-0605-DF0E-9BA8-51025DEB2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308" y="1292536"/>
            <a:ext cx="2379273" cy="1237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99B07-BD42-046C-B847-6AFF4F071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04908" y="3954303"/>
            <a:ext cx="1873775" cy="187377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5FEB87F-E221-4E95-68D5-C3D0E052B9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185" b="32083"/>
          <a:stretch/>
        </p:blipFill>
        <p:spPr>
          <a:xfrm>
            <a:off x="931419" y="1552001"/>
            <a:ext cx="3043681" cy="12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4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7539</TotalTime>
  <Words>1035</Words>
  <Application>Microsoft Macintosh PowerPoint</Application>
  <PresentationFormat>Widescreen</PresentationFormat>
  <Paragraphs>242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DM Sans Medium</vt:lpstr>
      <vt:lpstr>Palatino</vt:lpstr>
      <vt:lpstr>Office Theme</vt:lpstr>
      <vt:lpstr>Custom Design</vt:lpstr>
      <vt:lpstr>43rd Annual Tall Tree Awards</vt:lpstr>
      <vt:lpstr>PowerPoint Presentation</vt:lpstr>
      <vt:lpstr>Outstanding Citizen Volunteer</vt:lpstr>
      <vt:lpstr>Outstanding Nonprofit</vt:lpstr>
      <vt:lpstr>Outstanding Professional</vt:lpstr>
      <vt:lpstr>Outstanding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Tall Tree Award Recipients Outstanding Citizen Volunteer</vt:lpstr>
      <vt:lpstr>Previous Tall Tree Award Recipients Outstanding Nonprofit Company or Organization</vt:lpstr>
      <vt:lpstr>Previous Tall Tree Award Recipients Outstanding Nonprofit Company or Organization</vt:lpstr>
      <vt:lpstr>Previous Tall Tree Award Recipients Outstanding business</vt:lpstr>
      <vt:lpstr>Previous Tall Tree Award Recipients Outstanding Professional or Business Person</vt:lpstr>
      <vt:lpstr>Previous Tall Tree Award Recipients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Drewes</dc:creator>
  <cp:lastModifiedBy>Molly Drewes</cp:lastModifiedBy>
  <cp:revision>23</cp:revision>
  <dcterms:created xsi:type="dcterms:W3CDTF">2023-04-05T19:32:51Z</dcterms:created>
  <dcterms:modified xsi:type="dcterms:W3CDTF">2023-04-14T23:13:41Z</dcterms:modified>
</cp:coreProperties>
</file>